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1pPr>
    <a:lvl2pPr marL="0" marR="0" indent="457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2pPr>
    <a:lvl3pPr marL="0" marR="0" indent="914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3pPr>
    <a:lvl4pPr marL="0" marR="0" indent="1371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4pPr>
    <a:lvl5pPr marL="0" marR="0" indent="18288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5pPr>
    <a:lvl6pPr marL="0" marR="0" indent="22860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6pPr>
    <a:lvl7pPr marL="0" marR="0" indent="2743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7pPr>
    <a:lvl8pPr marL="0" marR="0" indent="3200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8pPr>
    <a:lvl9pPr marL="0" marR="0" indent="3657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357243"/>
              <a:satOff val="7293"/>
              <a:lumOff val="8906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3">
              <a:satOff val="1412"/>
              <a:lumOff val="16412"/>
            </a:schemeClr>
          </a:solidFill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>
                  <a:satOff val="1412"/>
                  <a:lumOff val="16412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E937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FFF171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A51B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E1A84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103425"/>
              <a:satOff val="-7243"/>
              <a:lumOff val="992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chemeClr val="accent5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lumOff val="-14283"/>
            </a:scheme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5">
                  <a:lumOff val="-1428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satOff val="-6299"/>
              <a:lumOff val="-32309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24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eur et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12268950"/>
            <a:ext cx="21971000" cy="660401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r>
              <a:t>Auteur et date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Sous-titre de la présentation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" name="Titre de la présentation"/>
          <p:cNvSpPr txBox="1">
            <a:spLocks noGrp="1"/>
          </p:cNvSpPr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z="12000" spc="-119"/>
            </a:lvl1pPr>
          </a:lstStyle>
          <a:p>
            <a:r>
              <a:t>Titre de la présentation</a:t>
            </a:r>
          </a:p>
        </p:txBody>
      </p:sp>
      <p:sp>
        <p:nvSpPr>
          <p:cNvPr id="1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23538179" y="1244548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ous-titre de diapositiv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Sous-titre de diapositive</a:t>
            </a:r>
          </a:p>
        </p:txBody>
      </p:sp>
      <p:sp>
        <p:nvSpPr>
          <p:cNvPr id="100" name="Titre de diapositiv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Titre de diapositive</a:t>
            </a:r>
          </a:p>
        </p:txBody>
      </p:sp>
      <p:sp>
        <p:nvSpPr>
          <p:cNvPr id="10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rdre du j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ous-titre de l’ordre du jour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Sous-titre de l’ordre du jour</a:t>
            </a:r>
          </a:p>
        </p:txBody>
      </p:sp>
      <p:sp>
        <p:nvSpPr>
          <p:cNvPr id="109" name="Texte niveau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6000"/>
              </a:spcBef>
              <a:buSzTx/>
              <a:buNone/>
              <a:defRPr sz="5000"/>
            </a:lvl1pPr>
            <a:lvl2pPr marL="0" indent="457200">
              <a:spcBef>
                <a:spcPts val="6000"/>
              </a:spcBef>
              <a:buSzTx/>
              <a:buNone/>
              <a:defRPr sz="5000"/>
            </a:lvl2pPr>
            <a:lvl3pPr marL="0" indent="914400">
              <a:spcBef>
                <a:spcPts val="6000"/>
              </a:spcBef>
              <a:buSzTx/>
              <a:buNone/>
              <a:defRPr sz="5000"/>
            </a:lvl3pPr>
            <a:lvl4pPr marL="0" indent="1371600">
              <a:spcBef>
                <a:spcPts val="6000"/>
              </a:spcBef>
              <a:buSzTx/>
              <a:buNone/>
              <a:defRPr sz="5000"/>
            </a:lvl4pPr>
            <a:lvl5pPr marL="0" indent="1828800">
              <a:spcBef>
                <a:spcPts val="6000"/>
              </a:spcBef>
              <a:buSzTx/>
              <a:buNone/>
              <a:defRPr sz="5000"/>
            </a:lvl5pPr>
          </a:lstStyle>
          <a:p>
            <a:r>
              <a:t>Rubriques de l’ordre du jour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0" name="Titre de l’ordre du jour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Titre de l’ordre du jour</a:t>
            </a:r>
          </a:p>
        </p:txBody>
      </p:sp>
      <p:sp>
        <p:nvSpPr>
          <p:cNvPr id="11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éclara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191000"/>
            <a:ext cx="21971000" cy="40894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12000" spc="-119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12000" spc="-119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12000" spc="-119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12000" spc="-119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12000" spc="-119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Déclaration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it importa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e niveau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206500"/>
            <a:ext cx="21971000" cy="7353300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35000" spc="-175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35000" spc="-175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35000" spc="-175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35000" spc="-175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z="35000" spc="-175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Données clés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128000"/>
            <a:ext cx="21971000" cy="1079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90000"/>
              </a:lnSpc>
              <a:spcBef>
                <a:spcPts val="0"/>
              </a:spcBef>
              <a:buSzTx/>
              <a:buNone/>
              <a:defRPr sz="5500" spc="-55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Données clés</a:t>
            </a:r>
          </a:p>
        </p:txBody>
      </p:sp>
      <p:sp>
        <p:nvSpPr>
          <p:cNvPr id="12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5461000" y="9563100"/>
            <a:ext cx="13728700" cy="698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r>
              <a:t>Attribution</a:t>
            </a:r>
          </a:p>
        </p:txBody>
      </p:sp>
      <p:sp>
        <p:nvSpPr>
          <p:cNvPr id="136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194300" y="4165600"/>
            <a:ext cx="13995400" cy="4432300"/>
          </a:xfrm>
          <a:prstGeom prst="rect">
            <a:avLst/>
          </a:prstGeom>
        </p:spPr>
        <p:txBody>
          <a:bodyPr anchor="b"/>
          <a:lstStyle>
            <a:lvl1pPr marL="254000" indent="-254000" defTabSz="2438400">
              <a:lnSpc>
                <a:spcPct val="90000"/>
              </a:lnSpc>
              <a:spcBef>
                <a:spcPts val="0"/>
              </a:spcBef>
              <a:buSzTx/>
              <a:buNone/>
              <a:defRPr sz="9300" spc="-93">
                <a:latin typeface="+mn-lt"/>
                <a:ea typeface="+mn-ea"/>
                <a:cs typeface="+mn-cs"/>
                <a:sym typeface="Produkt Extralight"/>
              </a:defRPr>
            </a:lvl1pPr>
            <a:lvl2pPr marL="254000" indent="203200" defTabSz="2438400">
              <a:lnSpc>
                <a:spcPct val="90000"/>
              </a:lnSpc>
              <a:spcBef>
                <a:spcPts val="0"/>
              </a:spcBef>
              <a:buSzTx/>
              <a:buNone/>
              <a:defRPr sz="9300" spc="-93">
                <a:latin typeface="+mn-lt"/>
                <a:ea typeface="+mn-ea"/>
                <a:cs typeface="+mn-cs"/>
                <a:sym typeface="Produkt Extralight"/>
              </a:defRPr>
            </a:lvl2pPr>
            <a:lvl3pPr marL="254000" indent="660400" defTabSz="2438400">
              <a:lnSpc>
                <a:spcPct val="90000"/>
              </a:lnSpc>
              <a:spcBef>
                <a:spcPts val="0"/>
              </a:spcBef>
              <a:buSzTx/>
              <a:buNone/>
              <a:defRPr sz="9300" spc="-93">
                <a:latin typeface="+mn-lt"/>
                <a:ea typeface="+mn-ea"/>
                <a:cs typeface="+mn-cs"/>
                <a:sym typeface="Produkt Extralight"/>
              </a:defRPr>
            </a:lvl3pPr>
            <a:lvl4pPr marL="254000" indent="1117600" defTabSz="2438400">
              <a:lnSpc>
                <a:spcPct val="90000"/>
              </a:lnSpc>
              <a:spcBef>
                <a:spcPts val="0"/>
              </a:spcBef>
              <a:buSzTx/>
              <a:buNone/>
              <a:defRPr sz="9300" spc="-93">
                <a:latin typeface="+mn-lt"/>
                <a:ea typeface="+mn-ea"/>
                <a:cs typeface="+mn-cs"/>
                <a:sym typeface="Produkt Extralight"/>
              </a:defRPr>
            </a:lvl4pPr>
            <a:lvl5pPr marL="254000" indent="1574800" defTabSz="2438400">
              <a:lnSpc>
                <a:spcPct val="90000"/>
              </a:lnSpc>
              <a:spcBef>
                <a:spcPts val="0"/>
              </a:spcBef>
              <a:buSzTx/>
              <a:buNone/>
              <a:defRPr sz="9300" spc="-93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« Citation notable »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ouloir d’un bâtiment en pierre de plein air sous un ciel rose et violet"/>
          <p:cNvSpPr>
            <a:spLocks noGrp="1"/>
          </p:cNvSpPr>
          <p:nvPr>
            <p:ph type="pic" sz="quarter" idx="21"/>
          </p:nvPr>
        </p:nvSpPr>
        <p:spPr>
          <a:xfrm>
            <a:off x="1257300" y="3213100"/>
            <a:ext cx="7289800" cy="7289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Gros plan en noir et blanc d’un toit arrondi"/>
          <p:cNvSpPr>
            <a:spLocks noGrp="1"/>
          </p:cNvSpPr>
          <p:nvPr>
            <p:ph type="pic" sz="half" idx="22"/>
          </p:nvPr>
        </p:nvSpPr>
        <p:spPr>
          <a:xfrm>
            <a:off x="6577500" y="3632200"/>
            <a:ext cx="11228999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Vue en contre-plongée d’un escalier métallique en spirale"/>
          <p:cNvSpPr>
            <a:spLocks noGrp="1"/>
          </p:cNvSpPr>
          <p:nvPr>
            <p:ph type="pic" sz="quarter" idx="23"/>
          </p:nvPr>
        </p:nvSpPr>
        <p:spPr>
          <a:xfrm>
            <a:off x="14643100" y="3632200"/>
            <a:ext cx="96774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ouloir blanc futuriste avec des ombres"/>
          <p:cNvSpPr>
            <a:spLocks noGrp="1"/>
          </p:cNvSpPr>
          <p:nvPr>
            <p:ph type="pic" idx="21"/>
          </p:nvPr>
        </p:nvSpPr>
        <p:spPr>
          <a:xfrm>
            <a:off x="-38100" y="-520700"/>
            <a:ext cx="24447500" cy="1476331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rches blanches arrondies sur un sol gris réfléchissant"/>
          <p:cNvSpPr>
            <a:spLocks noGrp="1"/>
          </p:cNvSpPr>
          <p:nvPr>
            <p:ph type="pic" idx="21"/>
          </p:nvPr>
        </p:nvSpPr>
        <p:spPr>
          <a:xfrm>
            <a:off x="-76200" y="-558800"/>
            <a:ext cx="24574500" cy="1483951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Auteur et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500" y="12268200"/>
            <a:ext cx="21971000" cy="6604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r>
              <a:t>Auteur et date</a:t>
            </a:r>
          </a:p>
        </p:txBody>
      </p:sp>
      <p:sp>
        <p:nvSpPr>
          <p:cNvPr id="23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Sous-titre de la présentation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Titre de la présentation"/>
          <p:cNvSpPr txBox="1">
            <a:spLocks noGrp="1"/>
          </p:cNvSpPr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z="12000" spc="-119"/>
            </a:lvl1pPr>
          </a:lstStyle>
          <a:p>
            <a:r>
              <a:t>Titre de la présentation</a:t>
            </a:r>
          </a:p>
        </p:txBody>
      </p:sp>
      <p:sp>
        <p:nvSpPr>
          <p:cNvPr id="2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utre titr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Vue en contre-plongée d’un grand bâtiment avec des fenêtres en verre laminé"/>
          <p:cNvSpPr>
            <a:spLocks noGrp="1"/>
          </p:cNvSpPr>
          <p:nvPr>
            <p:ph type="pic" idx="21"/>
          </p:nvPr>
        </p:nvSpPr>
        <p:spPr>
          <a:xfrm>
            <a:off x="8140700" y="-1"/>
            <a:ext cx="20574000" cy="1371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1206500" y="13335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Titre de diapositive</a:t>
            </a:r>
          </a:p>
        </p:txBody>
      </p:sp>
      <p:sp>
        <p:nvSpPr>
          <p:cNvPr id="34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150100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Sous-titre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ous-titre de diapositiv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Sous-titre de diapositive</a:t>
            </a:r>
          </a:p>
        </p:txBody>
      </p:sp>
      <p:sp>
        <p:nvSpPr>
          <p:cNvPr id="43" name="Titre de diapositiv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Titre de diapositive</a:t>
            </a:r>
          </a:p>
        </p:txBody>
      </p:sp>
      <p:sp>
        <p:nvSpPr>
          <p:cNvPr id="44" name="Texte niveau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e niveau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Vue partielle d’un plafond avec des panneaux de bois"/>
          <p:cNvSpPr>
            <a:spLocks noGrp="1"/>
          </p:cNvSpPr>
          <p:nvPr>
            <p:ph type="pic" idx="21"/>
          </p:nvPr>
        </p:nvSpPr>
        <p:spPr>
          <a:xfrm>
            <a:off x="9588500" y="-482600"/>
            <a:ext cx="21513800" cy="1430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ous-titre de diapositiv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Sous-titre de diapositive</a:t>
            </a:r>
          </a:p>
        </p:txBody>
      </p:sp>
      <p:sp>
        <p:nvSpPr>
          <p:cNvPr id="62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r>
              <a:t>Titre de diapositive</a:t>
            </a:r>
          </a:p>
        </p:txBody>
      </p:sp>
      <p:sp>
        <p:nvSpPr>
          <p:cNvPr id="63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, vidéo direct, p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ous-titre de diapositiv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Sous-titre de diapositive</a:t>
            </a:r>
          </a:p>
        </p:txBody>
      </p:sp>
      <p:sp>
        <p:nvSpPr>
          <p:cNvPr id="72" name="Titre de diapositiv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Titre de diapositive</a:t>
            </a:r>
          </a:p>
        </p:txBody>
      </p:sp>
      <p:sp>
        <p:nvSpPr>
          <p:cNvPr id="73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, vidéo direct, g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ous-titre de diapositiv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Sous-titre de diapositive</a:t>
            </a:r>
          </a:p>
        </p:txBody>
      </p:sp>
      <p:sp>
        <p:nvSpPr>
          <p:cNvPr id="82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r>
              <a:t>Titre de diapositive</a:t>
            </a:r>
          </a:p>
        </p:txBody>
      </p:sp>
      <p:sp>
        <p:nvSpPr>
          <p:cNvPr id="83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re de section"/>
          <p:cNvSpPr txBox="1">
            <a:spLocks noGrp="1"/>
          </p:cNvSpPr>
          <p:nvPr>
            <p:ph type="title" hasCustomPrompt="1"/>
          </p:nvPr>
        </p:nvSpPr>
        <p:spPr>
          <a:xfrm>
            <a:off x="1206496" y="39116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2000" spc="-119"/>
            </a:lvl1pPr>
          </a:lstStyle>
          <a:p>
            <a:r>
              <a:t>Titre de section</a:t>
            </a:r>
          </a:p>
        </p:txBody>
      </p:sp>
      <p:sp>
        <p:nvSpPr>
          <p:cNvPr id="9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Titre de diapositive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23538179" y="12443459"/>
            <a:ext cx="408941" cy="4445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spcBef>
                <a:spcPts val="0"/>
              </a:spcBef>
              <a:defRPr sz="20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457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914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1371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18288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22860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2743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3200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3657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9pPr>
    </p:titleStyle>
    <p:bodyStyle>
      <a:lvl1pPr marL="457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1pPr>
      <a:lvl2pPr marL="914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2pPr>
      <a:lvl3pPr marL="1371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3pPr>
      <a:lvl4pPr marL="1828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4pPr>
      <a:lvl5pPr marL="22860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5pPr>
      <a:lvl6pPr marL="2743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6pPr>
      <a:lvl7pPr marL="3200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7pPr>
      <a:lvl8pPr marL="3657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8pPr>
      <a:lvl9pPr marL="4114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andice THILLOY CM1 - 16    Avril 2026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Candice THILLOY CM1 - 16    Avril 2026</a:t>
            </a:r>
          </a:p>
        </p:txBody>
      </p:sp>
      <p:pic>
        <p:nvPicPr>
          <p:cNvPr id="172" name="highland games.jpg" descr="highland gam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010" y="3233390"/>
            <a:ext cx="21197915" cy="50130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Epreuves de musique et de dans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Epreuves de musique et de danse</a:t>
            </a:r>
          </a:p>
        </p:txBody>
      </p:sp>
      <p:sp>
        <p:nvSpPr>
          <p:cNvPr id="219" name="3- Descriptions des épreuv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3- Descriptions des épreuves</a:t>
            </a:r>
          </a:p>
        </p:txBody>
      </p:sp>
      <p:sp>
        <p:nvSpPr>
          <p:cNvPr id="220" name="1-  bag pipe (concours de cornemuse)"/>
          <p:cNvSpPr txBox="1">
            <a:spLocks noGrp="1"/>
          </p:cNvSpPr>
          <p:nvPr>
            <p:ph type="body" idx="1"/>
          </p:nvPr>
        </p:nvSpPr>
        <p:spPr>
          <a:xfrm>
            <a:off x="1206500" y="3632387"/>
            <a:ext cx="21971000" cy="8256012"/>
          </a:xfrm>
          <a:prstGeom prst="rect">
            <a:avLst/>
          </a:prstGeom>
        </p:spPr>
        <p:txBody>
          <a:bodyPr/>
          <a:lstStyle>
            <a:lvl1pPr marL="0" indent="0" algn="just" defTabSz="457200">
              <a:spcBef>
                <a:spcPts val="0"/>
              </a:spcBef>
              <a:buSzTx/>
              <a:buNone/>
              <a:defRPr sz="4300">
                <a:solidFill>
                  <a:srgbClr val="000000"/>
                </a:solidFill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r>
              <a:t>1-  bag pipe (concours de cornemuse)</a:t>
            </a:r>
          </a:p>
        </p:txBody>
      </p:sp>
      <p:pic>
        <p:nvPicPr>
          <p:cNvPr id="221" name="cornemuse.jpg" descr="cornemus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62" y="5910444"/>
            <a:ext cx="10970512" cy="7313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cornemuse.jpg" descr="cornemus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23421" y="2288736"/>
            <a:ext cx="8861886" cy="6730547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Texte"/>
          <p:cNvSpPr txBox="1"/>
          <p:nvPr/>
        </p:nvSpPr>
        <p:spPr>
          <a:xfrm>
            <a:off x="-2351024" y="6457950"/>
            <a:ext cx="1340105" cy="8001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pic>
        <p:nvPicPr>
          <p:cNvPr id="224" name="cornemuse.mp4" descr="cornemuse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9733" y="5905216"/>
            <a:ext cx="13240184" cy="74476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17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24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3- Descriptions des épreuv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3- Descriptions des épreuves</a:t>
            </a:r>
          </a:p>
        </p:txBody>
      </p:sp>
      <p:sp>
        <p:nvSpPr>
          <p:cNvPr id="227" name="1-  bag pipe (concours de cornemuse)…"/>
          <p:cNvSpPr txBox="1">
            <a:spLocks noGrp="1"/>
          </p:cNvSpPr>
          <p:nvPr>
            <p:ph type="body" idx="1"/>
          </p:nvPr>
        </p:nvSpPr>
        <p:spPr>
          <a:xfrm>
            <a:off x="1206500" y="3632387"/>
            <a:ext cx="21971000" cy="8256012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spcBef>
                <a:spcPts val="0"/>
              </a:spcBef>
              <a:buSzTx/>
              <a:buNone/>
              <a:defRPr sz="4300">
                <a:solidFill>
                  <a:srgbClr val="000000"/>
                </a:solidFill>
                <a:latin typeface="Produkt Light"/>
                <a:ea typeface="Produkt Light"/>
                <a:cs typeface="Produkt Light"/>
                <a:sym typeface="Produkt Light"/>
              </a:defRPr>
            </a:pPr>
            <a:r>
              <a:t>1-  bag pipe (concours de cornemuse)</a:t>
            </a:r>
          </a:p>
          <a:p>
            <a:pPr marL="0" indent="0" algn="just" defTabSz="457200">
              <a:spcBef>
                <a:spcPts val="0"/>
              </a:spcBef>
              <a:buSzTx/>
              <a:buNone/>
              <a:defRPr sz="4300">
                <a:solidFill>
                  <a:srgbClr val="000000"/>
                </a:solidFill>
                <a:latin typeface="Produkt Light"/>
                <a:ea typeface="Produkt Light"/>
                <a:cs typeface="Produkt Light"/>
                <a:sym typeface="Produkt Light"/>
              </a:defRPr>
            </a:pPr>
            <a:r>
              <a:t>2-  concours de danse</a:t>
            </a:r>
          </a:p>
        </p:txBody>
      </p:sp>
      <p:sp>
        <p:nvSpPr>
          <p:cNvPr id="228" name="Epreuves de musique et de danse"/>
          <p:cNvSpPr txBox="1"/>
          <p:nvPr/>
        </p:nvSpPr>
        <p:spPr>
          <a:xfrm>
            <a:off x="1206500" y="2324100"/>
            <a:ext cx="21971000" cy="1003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defTabSz="825500">
              <a:spcBef>
                <a:spcPts val="0"/>
              </a:spcBef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Epreuves de musique et de danse</a:t>
            </a:r>
          </a:p>
        </p:txBody>
      </p:sp>
      <p:pic>
        <p:nvPicPr>
          <p:cNvPr id="229" name="danse.jpg" descr="dan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7874" y="5428790"/>
            <a:ext cx="12961796" cy="74536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4 - Quiz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4 - Quiz</a:t>
            </a:r>
          </a:p>
        </p:txBody>
      </p:sp>
      <p:graphicFrame>
        <p:nvGraphicFramePr>
          <p:cNvPr id="232" name="Tableau 2"/>
          <p:cNvGraphicFramePr/>
          <p:nvPr>
            <p:extLst>
              <p:ext uri="{D42A27DB-BD31-4B8C-83A1-F6EECF244321}">
                <p14:modId xmlns:p14="http://schemas.microsoft.com/office/powerpoint/2010/main" val="3636917882"/>
              </p:ext>
            </p:extLst>
          </p:nvPr>
        </p:nvGraphicFramePr>
        <p:xfrm>
          <a:off x="1322021" y="3948529"/>
          <a:ext cx="17771945" cy="6474016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13705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05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55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5037">
                <a:tc>
                  <a:txBody>
                    <a:bodyPr/>
                    <a:lstStyle/>
                    <a:p>
                      <a:pPr algn="l" defTabSz="457200">
                        <a:defRPr sz="3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FFFFFF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FFFFFF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 b="0"/>
                      </a:pPr>
                      <a:r>
                        <a:rPr sz="3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VRAI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 b="0"/>
                      </a:pPr>
                      <a:r>
                        <a:rPr sz="3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FAUX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0705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Les premiers jeux organisés eurent lieu au XI ième siècle.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3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3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800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Il y a 1000 ans on parlait le gaélique.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spcBef>
                          <a:spcPts val="800"/>
                        </a:spcBef>
                        <a:defRPr sz="3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3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4323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400" dirty="0" err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Ces</a:t>
                      </a:r>
                      <a:r>
                        <a:rPr sz="3400" dirty="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</a:t>
                      </a:r>
                      <a:r>
                        <a:rPr sz="3400" dirty="0" err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évènements</a:t>
                      </a:r>
                      <a:r>
                        <a:rPr sz="3400" dirty="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se </a:t>
                      </a:r>
                      <a:r>
                        <a:rPr sz="3400" dirty="0" err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déroulent</a:t>
                      </a:r>
                      <a:r>
                        <a:rPr sz="3400" dirty="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</a:t>
                      </a:r>
                      <a:r>
                        <a:rPr sz="3400" dirty="0" err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tous</a:t>
                      </a:r>
                      <a:r>
                        <a:rPr sz="3400" dirty="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les </a:t>
                      </a:r>
                      <a:r>
                        <a:rPr sz="3400" dirty="0" err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dimanches</a:t>
                      </a:r>
                      <a:r>
                        <a:rPr sz="3400" dirty="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.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spcBef>
                          <a:spcPts val="800"/>
                        </a:spcBef>
                        <a:defRPr sz="3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spcBef>
                          <a:spcPts val="800"/>
                        </a:spcBef>
                        <a:defRPr sz="3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363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Certains aspects des jeux sont devenus emblématiques de l’Écosse.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spcBef>
                          <a:spcPts val="800"/>
                        </a:spcBef>
                        <a:defRPr sz="3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3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363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Il y a de la pêche à la ligne aux Highlands games.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3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3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5363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Les Highlands games se déroulent en Australie.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3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3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7503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Les troncs lancés au caber font 5 à 6,5 mètres de long.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3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3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 dirty="0"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4 - Quiz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4 - Quiz</a:t>
            </a:r>
          </a:p>
        </p:txBody>
      </p:sp>
      <p:graphicFrame>
        <p:nvGraphicFramePr>
          <p:cNvPr id="235" name="Tableau 2"/>
          <p:cNvGraphicFramePr/>
          <p:nvPr>
            <p:extLst>
              <p:ext uri="{D42A27DB-BD31-4B8C-83A1-F6EECF244321}">
                <p14:modId xmlns:p14="http://schemas.microsoft.com/office/powerpoint/2010/main" val="608597850"/>
              </p:ext>
            </p:extLst>
          </p:nvPr>
        </p:nvGraphicFramePr>
        <p:xfrm>
          <a:off x="1322021" y="3948529"/>
          <a:ext cx="17771945" cy="6506673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13705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05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55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5037">
                <a:tc>
                  <a:txBody>
                    <a:bodyPr/>
                    <a:lstStyle/>
                    <a:p>
                      <a:pPr algn="l" defTabSz="457200">
                        <a:defRPr sz="3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FFFFFF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FFFFFF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 b="0"/>
                      </a:pPr>
                      <a:r>
                        <a:rPr sz="3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VRAI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 b="0"/>
                      </a:pPr>
                      <a:r>
                        <a:rPr sz="3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FAUX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0705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Les premiers jeux organisés eurent lieu au XI ième siècle.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3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3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800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Il y a 1000 ans on parlait le gaélique.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spcBef>
                          <a:spcPts val="800"/>
                        </a:spcBef>
                        <a:defRPr sz="3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3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6980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Ces évènements se déroulent tous les dimanches.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spcBef>
                          <a:spcPts val="800"/>
                        </a:spcBef>
                        <a:defRPr sz="3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spcBef>
                          <a:spcPts val="800"/>
                        </a:spcBef>
                        <a:defRPr sz="3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363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Certains aspects des jeux sont devenus emblématiques de l’Écosse.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spcBef>
                          <a:spcPts val="800"/>
                        </a:spcBef>
                        <a:defRPr sz="3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3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363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Il y a de la pêche à la ligne aux Highlands games.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3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3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5363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Les Highlands games se déroulent en Australie.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3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3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7503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3400" dirty="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Les troncs </a:t>
                      </a:r>
                      <a:r>
                        <a:rPr sz="3400" dirty="0" err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lancés</a:t>
                      </a:r>
                      <a:r>
                        <a:rPr sz="3400" dirty="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au caber font 5 à 6,5 </a:t>
                      </a:r>
                      <a:r>
                        <a:rPr sz="3400" dirty="0" err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mètres</a:t>
                      </a:r>
                      <a:r>
                        <a:rPr sz="3400" dirty="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de long.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3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3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 dirty="0"/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36" name="Approuvé"/>
          <p:cNvSpPr/>
          <p:nvPr/>
        </p:nvSpPr>
        <p:spPr>
          <a:xfrm>
            <a:off x="17711499" y="8051851"/>
            <a:ext cx="717431" cy="7174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chemeClr val="accent1">
              <a:satOff val="-9155"/>
              <a:lumOff val="-3267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7" name="Approuvé"/>
          <p:cNvSpPr/>
          <p:nvPr/>
        </p:nvSpPr>
        <p:spPr>
          <a:xfrm>
            <a:off x="17705984" y="8894810"/>
            <a:ext cx="717431" cy="717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chemeClr val="accent1">
              <a:satOff val="-9155"/>
              <a:lumOff val="-3267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8" name="v"/>
          <p:cNvSpPr/>
          <p:nvPr/>
        </p:nvSpPr>
        <p:spPr>
          <a:xfrm>
            <a:off x="15632847" y="9790262"/>
            <a:ext cx="717431" cy="7174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chemeClr val="accent1">
              <a:satOff val="-9155"/>
              <a:lumOff val="-3267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  <p:sp>
        <p:nvSpPr>
          <p:cNvPr id="240" name="Approuvé"/>
          <p:cNvSpPr/>
          <p:nvPr/>
        </p:nvSpPr>
        <p:spPr>
          <a:xfrm>
            <a:off x="15632848" y="5583186"/>
            <a:ext cx="717431" cy="717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chemeClr val="accent1">
              <a:satOff val="-9155"/>
              <a:lumOff val="-3267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1" name="Approuvé"/>
          <p:cNvSpPr/>
          <p:nvPr/>
        </p:nvSpPr>
        <p:spPr>
          <a:xfrm>
            <a:off x="17711500" y="6365931"/>
            <a:ext cx="717431" cy="7174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chemeClr val="accent1">
              <a:satOff val="-9155"/>
              <a:lumOff val="-3267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2" name="Approuvé"/>
          <p:cNvSpPr/>
          <p:nvPr/>
        </p:nvSpPr>
        <p:spPr>
          <a:xfrm>
            <a:off x="15632847" y="7189806"/>
            <a:ext cx="717431" cy="7174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chemeClr val="accent1">
              <a:satOff val="-9155"/>
              <a:lumOff val="-3267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3" name="Approuvé"/>
          <p:cNvSpPr/>
          <p:nvPr/>
        </p:nvSpPr>
        <p:spPr>
          <a:xfrm>
            <a:off x="15632848" y="4762315"/>
            <a:ext cx="717431" cy="7174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chemeClr val="accent1">
              <a:satOff val="-9155"/>
              <a:lumOff val="-3267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" name="Approuvé"/>
          <p:cNvSpPr/>
          <p:nvPr/>
        </p:nvSpPr>
        <p:spPr>
          <a:xfrm>
            <a:off x="15632848" y="4753798"/>
            <a:ext cx="717431" cy="717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chemeClr val="accent1">
              <a:satOff val="-9155"/>
              <a:lumOff val="-3267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5" animBg="1" advAuto="0"/>
      <p:bldP spid="237" grpId="6" animBg="1" advAuto="0"/>
      <p:bldP spid="238" grpId="7" animBg="1" advAuto="0"/>
      <p:bldP spid="240" grpId="2" animBg="1" advAuto="0"/>
      <p:bldP spid="241" grpId="3" animBg="1" advAuto="0"/>
      <p:bldP spid="242" grpId="4" animBg="1" advAuto="0"/>
      <p:bldP spid="244" grpId="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4-Quiz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4-Quiz</a:t>
            </a:r>
          </a:p>
        </p:txBody>
      </p:sp>
      <p:sp>
        <p:nvSpPr>
          <p:cNvPr id="247" name="Depuis combien de temps existent les Highlands games ?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None/>
              <a:defRPr sz="3900">
                <a:solidFill>
                  <a:srgbClr val="000000"/>
                </a:solidFill>
                <a:latin typeface="Produkt Regular"/>
                <a:ea typeface="Produkt Regular"/>
                <a:cs typeface="Produkt Regular"/>
                <a:sym typeface="Produkt Regular"/>
              </a:defRPr>
            </a:pPr>
            <a:r>
              <a:rPr i="1"/>
              <a:t>Depuis combien de temps existent les Highlands games ?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3900" i="1">
                <a:solidFill>
                  <a:srgbClr val="000000"/>
                </a:solidFill>
                <a:latin typeface="Produkt Regular"/>
                <a:ea typeface="Produkt Regular"/>
                <a:cs typeface="Produkt Regular"/>
                <a:sym typeface="Produkt Regular"/>
              </a:defRPr>
            </a:pPr>
            <a:endParaRPr i="1"/>
          </a:p>
          <a:p>
            <a:pPr marL="0" indent="0" defTabSz="457200">
              <a:spcBef>
                <a:spcPts val="0"/>
              </a:spcBef>
              <a:buSzTx/>
              <a:buNone/>
              <a:defRPr sz="3900" i="1">
                <a:solidFill>
                  <a:srgbClr val="000000"/>
                </a:solidFill>
                <a:latin typeface="Produkt Regular"/>
                <a:ea typeface="Produkt Regular"/>
                <a:cs typeface="Produkt Regular"/>
                <a:sym typeface="Produkt Regular"/>
              </a:defRPr>
            </a:pPr>
            <a:r>
              <a:t>Comment sont nés les Highlands games ?</a:t>
            </a:r>
            <a:endParaRPr i="0"/>
          </a:p>
          <a:p>
            <a:pPr marL="0" indent="0" defTabSz="457200">
              <a:spcBef>
                <a:spcPts val="0"/>
              </a:spcBef>
              <a:buSzTx/>
              <a:buNone/>
              <a:defRPr sz="3900">
                <a:solidFill>
                  <a:srgbClr val="000000"/>
                </a:solidFill>
                <a:latin typeface="Produkt Regular"/>
                <a:ea typeface="Produkt Regular"/>
                <a:cs typeface="Produkt Regular"/>
                <a:sym typeface="Produkt Regular"/>
              </a:defRPr>
            </a:pPr>
            <a:endParaRPr i="0"/>
          </a:p>
          <a:p>
            <a:pPr marL="0" indent="0" defTabSz="457200">
              <a:spcBef>
                <a:spcPts val="0"/>
              </a:spcBef>
              <a:buSzTx/>
              <a:buNone/>
              <a:defRPr sz="3900">
                <a:solidFill>
                  <a:srgbClr val="000000"/>
                </a:solidFill>
                <a:latin typeface="Produkt Regular"/>
                <a:ea typeface="Produkt Regular"/>
                <a:cs typeface="Produkt Regular"/>
                <a:sym typeface="Produkt Regular"/>
              </a:defRPr>
            </a:pPr>
            <a:endParaRPr i="0"/>
          </a:p>
          <a:p>
            <a:pPr marL="0" indent="0" defTabSz="457200">
              <a:spcBef>
                <a:spcPts val="0"/>
              </a:spcBef>
              <a:buSzTx/>
              <a:buNone/>
              <a:defRPr sz="3900">
                <a:solidFill>
                  <a:srgbClr val="000000"/>
                </a:solidFill>
                <a:latin typeface="Produkt Regular"/>
                <a:ea typeface="Produkt Regular"/>
                <a:cs typeface="Produkt Regular"/>
                <a:sym typeface="Produkt Regular"/>
              </a:defRPr>
            </a:pPr>
            <a:endParaRPr i="0"/>
          </a:p>
          <a:p>
            <a:pPr marL="0" indent="0" defTabSz="457200">
              <a:spcBef>
                <a:spcPts val="0"/>
              </a:spcBef>
              <a:buSzTx/>
              <a:buNone/>
              <a:defRPr sz="3900">
                <a:solidFill>
                  <a:srgbClr val="000000"/>
                </a:solidFill>
                <a:latin typeface="Produkt Regular"/>
                <a:ea typeface="Produkt Regular"/>
                <a:cs typeface="Produkt Regular"/>
                <a:sym typeface="Produkt Regular"/>
              </a:defRPr>
            </a:pPr>
            <a:r>
              <a:rPr i="1"/>
              <a:t>Pouvez vous me citer 3 épreuves des Highlands games ?           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3900">
                <a:solidFill>
                  <a:srgbClr val="000000"/>
                </a:solidFill>
                <a:latin typeface="Produkt Regular"/>
                <a:ea typeface="Produkt Regular"/>
                <a:cs typeface="Produkt Regular"/>
                <a:sym typeface="Produkt Regular"/>
              </a:defRPr>
            </a:pPr>
            <a:endParaRPr i="1"/>
          </a:p>
          <a:p>
            <a:pPr marL="0" indent="0" defTabSz="457200">
              <a:spcBef>
                <a:spcPts val="0"/>
              </a:spcBef>
              <a:buSzTx/>
              <a:buNone/>
              <a:defRPr sz="3900" i="1">
                <a:solidFill>
                  <a:srgbClr val="000000"/>
                </a:solidFill>
                <a:latin typeface="Produkt Regular"/>
                <a:ea typeface="Produkt Regular"/>
                <a:cs typeface="Produkt Regular"/>
                <a:sym typeface="Produkt Regular"/>
              </a:defRPr>
            </a:pPr>
            <a:r>
              <a:t>Qu’est-ce qu’une cornemuse ?</a:t>
            </a:r>
          </a:p>
        </p:txBody>
      </p:sp>
      <p:sp>
        <p:nvSpPr>
          <p:cNvPr id="248" name="Depuis &gt; 1000 ans."/>
          <p:cNvSpPr txBox="1"/>
          <p:nvPr/>
        </p:nvSpPr>
        <p:spPr>
          <a:xfrm>
            <a:off x="14957983" y="4240981"/>
            <a:ext cx="4450652" cy="731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3900">
                <a:solidFill>
                  <a:srgbClr val="000000"/>
                </a:solidFill>
                <a:latin typeface="Produkt Regular"/>
                <a:ea typeface="Produkt Regular"/>
                <a:cs typeface="Produkt Regular"/>
                <a:sym typeface="Produkt Regular"/>
              </a:defRPr>
            </a:lvl1pPr>
          </a:lstStyle>
          <a:p>
            <a:r>
              <a:t>Depuis &gt; 1000 ans.</a:t>
            </a:r>
          </a:p>
        </p:txBody>
      </p:sp>
      <p:sp>
        <p:nvSpPr>
          <p:cNvPr id="249" name="Ils sont nés de la volonté des rois et des chefs de clans de former les meilleurs guerriers."/>
          <p:cNvSpPr txBox="1"/>
          <p:nvPr/>
        </p:nvSpPr>
        <p:spPr>
          <a:xfrm>
            <a:off x="11172512" y="5558559"/>
            <a:ext cx="12706882" cy="1366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3900">
                <a:solidFill>
                  <a:srgbClr val="000000"/>
                </a:solidFill>
                <a:latin typeface="Produkt Regular"/>
                <a:ea typeface="Produkt Regular"/>
                <a:cs typeface="Produkt Regular"/>
                <a:sym typeface="Produkt Regular"/>
              </a:defRPr>
            </a:lvl1pPr>
          </a:lstStyle>
          <a:p>
            <a:pPr>
              <a:defRPr i="1"/>
            </a:pPr>
            <a:r>
              <a:rPr i="0"/>
              <a:t> Ils sont nés de la volonté des rois et des chefs de clans de former les meilleurs guerriers.</a:t>
            </a:r>
          </a:p>
        </p:txBody>
      </p:sp>
      <p:sp>
        <p:nvSpPr>
          <p:cNvPr id="250" name="Une cornemuse est un instrument de musique à vent."/>
          <p:cNvSpPr txBox="1"/>
          <p:nvPr/>
        </p:nvSpPr>
        <p:spPr>
          <a:xfrm>
            <a:off x="8820513" y="9383185"/>
            <a:ext cx="12526024" cy="731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3900" i="1">
                <a:solidFill>
                  <a:srgbClr val="000000"/>
                </a:solidFill>
                <a:latin typeface="Produkt Regular"/>
                <a:ea typeface="Produkt Regular"/>
                <a:cs typeface="Produkt Regular"/>
                <a:sym typeface="Produkt Regular"/>
              </a:defRPr>
            </a:lvl1pPr>
          </a:lstStyle>
          <a:p>
            <a:r>
              <a:t>Une cornemuse est un instrument de musique à vent.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" grpId="1" animBg="1" advAuto="0"/>
      <p:bldP spid="248" grpId="2" animBg="1" advAuto="0"/>
      <p:bldP spid="249" grpId="3" animBg="1" advAuto="0"/>
      <p:bldP spid="250" grpId="4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ources :…"/>
          <p:cNvSpPr txBox="1">
            <a:spLocks noGrp="1"/>
          </p:cNvSpPr>
          <p:nvPr>
            <p:ph type="body" idx="4294967295"/>
          </p:nvPr>
        </p:nvSpPr>
        <p:spPr>
          <a:xfrm>
            <a:off x="1206500" y="3632387"/>
            <a:ext cx="21971000" cy="8256012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spcBef>
                <a:spcPts val="0"/>
              </a:spcBef>
              <a:buSzTx/>
              <a:buNone/>
              <a:defRPr sz="4300">
                <a:solidFill>
                  <a:schemeClr val="accent3"/>
                </a:solidFill>
                <a:latin typeface="Produkt Light"/>
                <a:ea typeface="Produkt Light"/>
                <a:cs typeface="Produkt Light"/>
                <a:sym typeface="Produkt Light"/>
              </a:defRPr>
            </a:pPr>
            <a:endParaRPr dirty="0"/>
          </a:p>
          <a:p>
            <a:pPr marL="0" indent="0" algn="just" defTabSz="457200">
              <a:spcBef>
                <a:spcPts val="0"/>
              </a:spcBef>
              <a:buSzTx/>
              <a:buNone/>
              <a:defRPr sz="4300">
                <a:solidFill>
                  <a:schemeClr val="accent3"/>
                </a:solidFill>
                <a:latin typeface="Produkt Light"/>
                <a:ea typeface="Produkt Light"/>
                <a:cs typeface="Produkt Light"/>
                <a:sym typeface="Produkt Light"/>
              </a:defRPr>
            </a:pPr>
            <a:r>
              <a:rPr dirty="0"/>
              <a:t>Sources :</a:t>
            </a:r>
          </a:p>
          <a:p>
            <a:pPr marL="0" indent="0" algn="just" defTabSz="457200">
              <a:lnSpc>
                <a:spcPct val="120000"/>
              </a:lnSpc>
              <a:spcBef>
                <a:spcPts val="0"/>
              </a:spcBef>
              <a:buSzTx/>
              <a:buNone/>
              <a:defRPr sz="4300">
                <a:solidFill>
                  <a:schemeClr val="accent3"/>
                </a:solidFill>
                <a:latin typeface="Produkt Light"/>
                <a:ea typeface="Produkt Light"/>
                <a:cs typeface="Produkt Light"/>
                <a:sym typeface="Produkt Light"/>
              </a:defRPr>
            </a:pPr>
            <a:r>
              <a:rPr dirty="0"/>
              <a:t> - www.wikipedia.fr </a:t>
            </a:r>
          </a:p>
          <a:p>
            <a:pPr marL="0" indent="0" algn="just" defTabSz="457200">
              <a:lnSpc>
                <a:spcPct val="130000"/>
              </a:lnSpc>
              <a:spcBef>
                <a:spcPts val="0"/>
              </a:spcBef>
              <a:buSzTx/>
              <a:buNone/>
              <a:defRPr sz="4300">
                <a:solidFill>
                  <a:schemeClr val="accent3"/>
                </a:solidFill>
                <a:latin typeface="Produkt Light"/>
                <a:ea typeface="Produkt Light"/>
                <a:cs typeface="Produkt Light"/>
                <a:sym typeface="Produkt Light"/>
              </a:defRPr>
            </a:pPr>
            <a:r>
              <a:rPr dirty="0"/>
              <a:t> - www.thepadventure.fr</a:t>
            </a:r>
          </a:p>
          <a:p>
            <a:pPr marL="0" indent="0" algn="just" defTabSz="457200">
              <a:lnSpc>
                <a:spcPct val="120000"/>
              </a:lnSpc>
              <a:spcBef>
                <a:spcPts val="0"/>
              </a:spcBef>
              <a:buSzTx/>
              <a:buNone/>
              <a:defRPr sz="4300">
                <a:solidFill>
                  <a:schemeClr val="accent3"/>
                </a:solidFill>
                <a:latin typeface="Produkt Light"/>
                <a:ea typeface="Produkt Light"/>
                <a:cs typeface="Produkt Light"/>
                <a:sym typeface="Produkt Light"/>
              </a:defRPr>
            </a:pPr>
            <a:r>
              <a:rPr dirty="0"/>
              <a:t> - Guide du </a:t>
            </a:r>
            <a:r>
              <a:rPr dirty="0" err="1"/>
              <a:t>routard</a:t>
            </a:r>
            <a:r>
              <a:rPr dirty="0"/>
              <a:t> Ecosse</a:t>
            </a:r>
          </a:p>
        </p:txBody>
      </p:sp>
      <p:pic>
        <p:nvPicPr>
          <p:cNvPr id="253" name="videoplayback.mp4" descr="videoplayback.mp4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64265" y="710082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Merci de votre attention"/>
          <p:cNvSpPr txBox="1"/>
          <p:nvPr/>
        </p:nvSpPr>
        <p:spPr>
          <a:xfrm>
            <a:off x="4460303" y="5479576"/>
            <a:ext cx="16369908" cy="1572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200">
                <a:solidFill>
                  <a:schemeClr val="accent2">
                    <a:hueOff val="-357243"/>
                    <a:satOff val="7293"/>
                    <a:lumOff val="8906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dirty="0"/>
              <a:t>Merci de </a:t>
            </a:r>
            <a:r>
              <a:rPr dirty="0" err="1"/>
              <a:t>votre</a:t>
            </a:r>
            <a:r>
              <a:rPr dirty="0"/>
              <a:t> attention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ommai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Sommaire</a:t>
            </a:r>
          </a:p>
        </p:txBody>
      </p:sp>
      <p:sp>
        <p:nvSpPr>
          <p:cNvPr id="175" name="1 - Qu’est-ce que c’est ?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1 - Qu’est-ce que c’est ?</a:t>
            </a:r>
          </a:p>
          <a:p>
            <a:pPr marL="0" indent="0">
              <a:buSzTx/>
              <a:buNone/>
            </a:pPr>
            <a:r>
              <a:t>2 - Histoire des Highland games</a:t>
            </a:r>
          </a:p>
          <a:p>
            <a:pPr marL="0" indent="0">
              <a:buSzTx/>
              <a:buNone/>
            </a:pPr>
            <a:r>
              <a:t>3- Description des épreuves</a:t>
            </a:r>
          </a:p>
          <a:p>
            <a:pPr lvl="2"/>
            <a:r>
              <a:t>Epreuves de force et de vitesse</a:t>
            </a:r>
          </a:p>
          <a:p>
            <a:pPr lvl="2"/>
            <a:r>
              <a:t>Epreuves de musique et de danse</a:t>
            </a:r>
          </a:p>
          <a:p>
            <a:pPr marL="0" indent="0">
              <a:buSzTx/>
              <a:buNone/>
            </a:pPr>
            <a:r>
              <a:t>4 - Quiz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1- Qu’est-ce que c’est 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1- Qu’est-ce que c’est ?</a:t>
            </a:r>
          </a:p>
        </p:txBody>
      </p:sp>
      <p:sp>
        <p:nvSpPr>
          <p:cNvPr id="178" name="Compétitions sportives et culturelles…"/>
          <p:cNvSpPr txBox="1">
            <a:spLocks noGrp="1"/>
          </p:cNvSpPr>
          <p:nvPr>
            <p:ph type="body" sz="half" idx="1"/>
          </p:nvPr>
        </p:nvSpPr>
        <p:spPr>
          <a:xfrm>
            <a:off x="1206500" y="4248504"/>
            <a:ext cx="13138391" cy="8256012"/>
          </a:xfrm>
          <a:prstGeom prst="rect">
            <a:avLst/>
          </a:prstGeom>
        </p:spPr>
        <p:txBody>
          <a:bodyPr/>
          <a:lstStyle/>
          <a:p>
            <a:r>
              <a:t>Compétitions sportives et culturelles </a:t>
            </a:r>
          </a:p>
          <a:p>
            <a:r>
              <a:t>Semblables aux 12 travaux d’Hercule</a:t>
            </a:r>
          </a:p>
          <a:p>
            <a:r>
              <a:t>Crées en 1856, en Ecosse dans la région des highlands.</a:t>
            </a:r>
          </a:p>
          <a:p>
            <a:r>
              <a:t>Célébrer la culture écossaise</a:t>
            </a:r>
          </a:p>
        </p:txBody>
      </p:sp>
      <p:pic>
        <p:nvPicPr>
          <p:cNvPr id="179" name="IMG_20260306_184131~3.png.jpeg" descr="IMG_20260306_184131~3.png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6636" y="2001272"/>
            <a:ext cx="10870679" cy="10546411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Rectangle aux angles arrondis"/>
          <p:cNvSpPr/>
          <p:nvPr/>
        </p:nvSpPr>
        <p:spPr>
          <a:xfrm>
            <a:off x="16343752" y="1981274"/>
            <a:ext cx="1667756" cy="2364774"/>
          </a:xfrm>
          <a:prstGeom prst="roundRect">
            <a:avLst>
              <a:gd name="adj" fmla="val 50000"/>
            </a:avLst>
          </a:prstGeom>
          <a:ln w="635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2- Histoire des Highlands Gam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2- Histoire des Highlands Games</a:t>
            </a:r>
          </a:p>
        </p:txBody>
      </p:sp>
      <p:sp>
        <p:nvSpPr>
          <p:cNvPr id="183" name="XIème siècle - Roi Malcom III organise une course pour désigner le coureur le plus rapide…"/>
          <p:cNvSpPr txBox="1">
            <a:spLocks noGrp="1"/>
          </p:cNvSpPr>
          <p:nvPr>
            <p:ph type="body" sz="half" idx="1"/>
          </p:nvPr>
        </p:nvSpPr>
        <p:spPr>
          <a:xfrm>
            <a:off x="11184052" y="3063664"/>
            <a:ext cx="11993448" cy="8256012"/>
          </a:xfrm>
          <a:prstGeom prst="rect">
            <a:avLst/>
          </a:prstGeom>
        </p:spPr>
        <p:txBody>
          <a:bodyPr/>
          <a:lstStyle/>
          <a:p>
            <a:r>
              <a:t>XIème siècle - Roi Malcom III organise une course pour désigner le coureur le plus rapide</a:t>
            </a:r>
          </a:p>
          <a:p>
            <a:r>
              <a:t>&gt; 1000 ans, en gaélique,</a:t>
            </a:r>
          </a:p>
          <a:p>
            <a:r>
              <a:t>Pour former les meilleurs </a:t>
            </a:r>
          </a:p>
          <a:p>
            <a:pPr marL="0" indent="0">
              <a:spcBef>
                <a:spcPts val="0"/>
              </a:spcBef>
              <a:buSzTx/>
              <a:buNone/>
            </a:pPr>
            <a:r>
              <a:t>Guerriers.</a:t>
            </a:r>
          </a:p>
        </p:txBody>
      </p:sp>
      <p:pic>
        <p:nvPicPr>
          <p:cNvPr id="184" name="malcolm III.jpg" descr="malcolm I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0843" y="5040056"/>
            <a:ext cx="5206886" cy="7905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histoire highland.jpg" descr="histoire highla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72" y="2933848"/>
            <a:ext cx="10210801" cy="7137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Epreuves de forces et de vitess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Epreuves de forces et de vitesses</a:t>
            </a:r>
          </a:p>
        </p:txBody>
      </p:sp>
      <p:sp>
        <p:nvSpPr>
          <p:cNvPr id="188" name="3- Descriptions des épreuv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3- Descriptions des épreuves</a:t>
            </a:r>
          </a:p>
        </p:txBody>
      </p:sp>
      <p:sp>
        <p:nvSpPr>
          <p:cNvPr id="189" name="1 - le caber  : lancer de tronc d’arbres"/>
          <p:cNvSpPr txBox="1">
            <a:spLocks noGrp="1"/>
          </p:cNvSpPr>
          <p:nvPr>
            <p:ph type="body" idx="1"/>
          </p:nvPr>
        </p:nvSpPr>
        <p:spPr>
          <a:xfrm>
            <a:off x="1206500" y="3632387"/>
            <a:ext cx="21971000" cy="8256012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spcBef>
                <a:spcPts val="0"/>
              </a:spcBef>
              <a:buSzTx/>
              <a:buNone/>
              <a:defRPr sz="4300">
                <a:solidFill>
                  <a:srgbClr val="000000"/>
                </a:solidFill>
                <a:latin typeface="Produkt Light"/>
                <a:ea typeface="Produkt Light"/>
                <a:cs typeface="Produkt Light"/>
                <a:sym typeface="Produkt Light"/>
              </a:defRPr>
            </a:pPr>
            <a:endParaRPr/>
          </a:p>
          <a:p>
            <a:pPr marL="0" indent="0" algn="just" defTabSz="457200">
              <a:spcBef>
                <a:spcPts val="0"/>
              </a:spcBef>
              <a:buSzTx/>
              <a:buNone/>
              <a:defRPr sz="4300">
                <a:solidFill>
                  <a:srgbClr val="000000"/>
                </a:solidFill>
                <a:latin typeface="Produkt Regular"/>
                <a:ea typeface="Produkt Regular"/>
                <a:cs typeface="Produkt Regular"/>
                <a:sym typeface="Produkt Regular"/>
              </a:defRPr>
            </a:pPr>
            <a:r>
              <a:t>1 - le caber  : lancer de tronc d’arbres</a:t>
            </a:r>
          </a:p>
          <a:p>
            <a:pPr marL="0" indent="0" algn="just" defTabSz="457200">
              <a:spcBef>
                <a:spcPts val="0"/>
              </a:spcBef>
              <a:buSzTx/>
              <a:buNone/>
              <a:defRPr sz="4300">
                <a:solidFill>
                  <a:srgbClr val="000000"/>
                </a:solidFill>
                <a:latin typeface="Produkt Light"/>
                <a:ea typeface="Produkt Light"/>
                <a:cs typeface="Produkt Light"/>
                <a:sym typeface="Produkt Light"/>
              </a:defRPr>
            </a:pPr>
            <a:endParaRPr/>
          </a:p>
          <a:p>
            <a:pPr marL="0" indent="0" algn="just" defTabSz="457200">
              <a:spcBef>
                <a:spcPts val="0"/>
              </a:spcBef>
              <a:buSzTx/>
              <a:buNone/>
              <a:defRPr sz="11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pic>
        <p:nvPicPr>
          <p:cNvPr id="190" name="CaberGif.gif" descr="CaberGif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763845" y="4824645"/>
            <a:ext cx="13275432" cy="74674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Epreuves de forces et de vitess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Epreuves de forces et de vitesses</a:t>
            </a:r>
          </a:p>
        </p:txBody>
      </p:sp>
      <p:sp>
        <p:nvSpPr>
          <p:cNvPr id="193" name="3- Descriptions des épreuv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3- Descriptions des épreuves</a:t>
            </a:r>
          </a:p>
        </p:txBody>
      </p:sp>
      <p:sp>
        <p:nvSpPr>
          <p:cNvPr id="194" name="1 - le caber  : lancer de tronc d’arbres…"/>
          <p:cNvSpPr txBox="1">
            <a:spLocks noGrp="1"/>
          </p:cNvSpPr>
          <p:nvPr>
            <p:ph type="body" sz="half" idx="1"/>
          </p:nvPr>
        </p:nvSpPr>
        <p:spPr>
          <a:xfrm>
            <a:off x="1206500" y="3632387"/>
            <a:ext cx="21971000" cy="4704080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spcBef>
                <a:spcPts val="0"/>
              </a:spcBef>
              <a:buSzTx/>
              <a:buNone/>
              <a:defRPr sz="4300">
                <a:solidFill>
                  <a:srgbClr val="000000"/>
                </a:solidFill>
                <a:latin typeface="Produkt Light"/>
                <a:ea typeface="Produkt Light"/>
                <a:cs typeface="Produkt Light"/>
                <a:sym typeface="Produkt Light"/>
              </a:defRPr>
            </a:pPr>
            <a:endParaRPr/>
          </a:p>
          <a:p>
            <a:pPr marL="0" indent="0" algn="just" defTabSz="457200">
              <a:spcBef>
                <a:spcPts val="0"/>
              </a:spcBef>
              <a:buSzTx/>
              <a:buNone/>
              <a:defRPr sz="4300">
                <a:solidFill>
                  <a:srgbClr val="000000"/>
                </a:solidFill>
                <a:latin typeface="Produkt Light"/>
                <a:ea typeface="Produkt Light"/>
                <a:cs typeface="Produkt Light"/>
                <a:sym typeface="Produkt Light"/>
              </a:defRPr>
            </a:pPr>
            <a:r>
              <a:t>1 - le caber  : lancer de tronc d’arbres</a:t>
            </a:r>
          </a:p>
          <a:p>
            <a:pPr marL="0" indent="0" algn="just" defTabSz="457200">
              <a:spcBef>
                <a:spcPts val="0"/>
              </a:spcBef>
              <a:buSzTx/>
              <a:buNone/>
              <a:defRPr sz="4300">
                <a:solidFill>
                  <a:srgbClr val="000000"/>
                </a:solidFill>
                <a:latin typeface="Produkt Regular"/>
                <a:ea typeface="Produkt Regular"/>
                <a:cs typeface="Produkt Regular"/>
                <a:sym typeface="Produkt Regular"/>
              </a:defRPr>
            </a:pPr>
            <a:endParaRPr/>
          </a:p>
          <a:p>
            <a:pPr marL="0" indent="0" algn="just" defTabSz="457200">
              <a:spcBef>
                <a:spcPts val="0"/>
              </a:spcBef>
              <a:buSzTx/>
              <a:buNone/>
              <a:defRPr sz="4300">
                <a:solidFill>
                  <a:srgbClr val="000000"/>
                </a:solidFill>
                <a:latin typeface="Produkt Regular"/>
                <a:ea typeface="Produkt Regular"/>
                <a:cs typeface="Produkt Regular"/>
                <a:sym typeface="Produkt Regular"/>
              </a:defRPr>
            </a:pPr>
            <a:r>
              <a:t>2 - lancer de pierres très lourdes</a:t>
            </a:r>
          </a:p>
          <a:p>
            <a:pPr marL="0" indent="0" algn="just" defTabSz="457200">
              <a:spcBef>
                <a:spcPts val="0"/>
              </a:spcBef>
              <a:buSzTx/>
              <a:buNone/>
              <a:defRPr sz="4300">
                <a:solidFill>
                  <a:srgbClr val="000000"/>
                </a:solidFill>
                <a:latin typeface="Produkt Regular"/>
                <a:ea typeface="Produkt Regular"/>
                <a:cs typeface="Produkt Regular"/>
                <a:sym typeface="Produkt Regular"/>
              </a:defRPr>
            </a:pPr>
            <a:r>
              <a:t>3 - lancer de marteaux</a:t>
            </a:r>
          </a:p>
          <a:p>
            <a:pPr marL="0" indent="0" algn="just" defTabSz="457200">
              <a:spcBef>
                <a:spcPts val="0"/>
              </a:spcBef>
              <a:buSzTx/>
              <a:buNone/>
              <a:defRPr sz="4300">
                <a:solidFill>
                  <a:srgbClr val="000000"/>
                </a:solidFill>
                <a:latin typeface="Produkt Regular"/>
                <a:ea typeface="Produkt Regular"/>
                <a:cs typeface="Produkt Regular"/>
                <a:sym typeface="Produkt Regular"/>
              </a:defRPr>
            </a:pPr>
            <a:r>
              <a:t>4 - lancer de poids au dessus d’une chaine tenue à 5  mètres de haut.</a:t>
            </a:r>
          </a:p>
        </p:txBody>
      </p:sp>
      <p:pic>
        <p:nvPicPr>
          <p:cNvPr id="195" name="vidéo-collée.png" descr="vidéo-collé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3100" y="6724650"/>
            <a:ext cx="5217110" cy="6543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vidéo-collée.png" descr="vidéo-collée.png"/>
          <p:cNvPicPr>
            <a:picLocks noChangeAspect="1"/>
          </p:cNvPicPr>
          <p:nvPr/>
        </p:nvPicPr>
        <p:blipFill>
          <a:blip r:embed="rId4"/>
          <a:srcRect l="18198" r="8682"/>
          <a:stretch>
            <a:fillRect/>
          </a:stretch>
        </p:blipFill>
        <p:spPr>
          <a:xfrm>
            <a:off x="1190823" y="8248634"/>
            <a:ext cx="5669389" cy="5138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vidéo-collée.png" descr="vidéo-collée.png"/>
          <p:cNvPicPr>
            <a:picLocks noChangeAspect="1"/>
          </p:cNvPicPr>
          <p:nvPr/>
        </p:nvPicPr>
        <p:blipFill>
          <a:blip r:embed="rId5"/>
          <a:srcRect l="13159" t="30516"/>
          <a:stretch>
            <a:fillRect/>
          </a:stretch>
        </p:blipFill>
        <p:spPr>
          <a:xfrm>
            <a:off x="8035924" y="8186722"/>
            <a:ext cx="8312292" cy="52625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Epreuves de forces et de vitess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Epreuves de forces et de vitesses</a:t>
            </a:r>
          </a:p>
        </p:txBody>
      </p:sp>
      <p:sp>
        <p:nvSpPr>
          <p:cNvPr id="200" name="3- Descriptions des épreuv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3- Descriptions des épreuves</a:t>
            </a:r>
          </a:p>
        </p:txBody>
      </p:sp>
      <p:sp>
        <p:nvSpPr>
          <p:cNvPr id="201" name="1 - le caber  : lancer de tronc d’arbres…"/>
          <p:cNvSpPr txBox="1">
            <a:spLocks noGrp="1"/>
          </p:cNvSpPr>
          <p:nvPr>
            <p:ph type="body" idx="1"/>
          </p:nvPr>
        </p:nvSpPr>
        <p:spPr>
          <a:xfrm>
            <a:off x="1206500" y="3632387"/>
            <a:ext cx="21971000" cy="8256012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spcBef>
                <a:spcPts val="0"/>
              </a:spcBef>
              <a:buSzTx/>
              <a:buNone/>
              <a:defRPr sz="4300">
                <a:solidFill>
                  <a:srgbClr val="000000"/>
                </a:solidFill>
                <a:latin typeface="Produkt Light"/>
                <a:ea typeface="Produkt Light"/>
                <a:cs typeface="Produkt Light"/>
                <a:sym typeface="Produkt Light"/>
              </a:defRPr>
            </a:pPr>
            <a:endParaRPr/>
          </a:p>
          <a:p>
            <a:pPr marL="0" indent="0" algn="just" defTabSz="457200">
              <a:spcBef>
                <a:spcPts val="0"/>
              </a:spcBef>
              <a:buSzTx/>
              <a:buNone/>
              <a:defRPr sz="4300">
                <a:solidFill>
                  <a:schemeClr val="accent1"/>
                </a:solidFill>
                <a:latin typeface="Produkt Light"/>
                <a:ea typeface="Produkt Light"/>
                <a:cs typeface="Produkt Light"/>
                <a:sym typeface="Produkt Light"/>
              </a:defRPr>
            </a:pPr>
            <a:r>
              <a:t>1 - le caber  : lancer de tronc d’arbres</a:t>
            </a:r>
          </a:p>
          <a:p>
            <a:pPr marL="0" indent="0" algn="just" defTabSz="457200">
              <a:spcBef>
                <a:spcPts val="0"/>
              </a:spcBef>
              <a:buSzTx/>
              <a:buNone/>
              <a:defRPr sz="4300">
                <a:solidFill>
                  <a:schemeClr val="accent1"/>
                </a:solidFill>
                <a:latin typeface="Produkt Light"/>
                <a:ea typeface="Produkt Light"/>
                <a:cs typeface="Produkt Light"/>
                <a:sym typeface="Produkt Light"/>
              </a:defRPr>
            </a:pPr>
            <a:r>
              <a:t>2 - lancer de pierres très lourdes</a:t>
            </a:r>
          </a:p>
          <a:p>
            <a:pPr marL="0" indent="0" algn="just" defTabSz="457200">
              <a:spcBef>
                <a:spcPts val="0"/>
              </a:spcBef>
              <a:buSzTx/>
              <a:buNone/>
              <a:defRPr sz="4300">
                <a:solidFill>
                  <a:schemeClr val="accent1"/>
                </a:solidFill>
                <a:latin typeface="Produkt Light"/>
                <a:ea typeface="Produkt Light"/>
                <a:cs typeface="Produkt Light"/>
                <a:sym typeface="Produkt Light"/>
              </a:defRPr>
            </a:pPr>
            <a:r>
              <a:t>3 - lancer de marteaux</a:t>
            </a:r>
          </a:p>
          <a:p>
            <a:pPr marL="0" indent="0" algn="just" defTabSz="457200">
              <a:spcBef>
                <a:spcPts val="0"/>
              </a:spcBef>
              <a:buSzTx/>
              <a:buNone/>
              <a:defRPr sz="4300">
                <a:solidFill>
                  <a:schemeClr val="accent1"/>
                </a:solidFill>
                <a:latin typeface="Produkt Light"/>
                <a:ea typeface="Produkt Light"/>
                <a:cs typeface="Produkt Light"/>
                <a:sym typeface="Produkt Light"/>
              </a:defRPr>
            </a:pPr>
            <a:r>
              <a:t>4 - lancer de poids au dessus d’une chaine tenus à 5  mètres de haut.</a:t>
            </a:r>
          </a:p>
          <a:p>
            <a:pPr marL="0" indent="0" algn="just" defTabSz="457200">
              <a:spcBef>
                <a:spcPts val="0"/>
              </a:spcBef>
              <a:buSzTx/>
              <a:buNone/>
              <a:defRPr sz="4300">
                <a:solidFill>
                  <a:srgbClr val="000000"/>
                </a:solidFill>
                <a:latin typeface="Produkt Regular"/>
                <a:ea typeface="Produkt Regular"/>
                <a:cs typeface="Produkt Regular"/>
                <a:sym typeface="Produkt Regular"/>
              </a:defRPr>
            </a:pPr>
            <a:endParaRPr/>
          </a:p>
          <a:p>
            <a:pPr marL="0" indent="0" algn="just" defTabSz="457200">
              <a:spcBef>
                <a:spcPts val="0"/>
              </a:spcBef>
              <a:buSzTx/>
              <a:buNone/>
              <a:defRPr sz="4300">
                <a:solidFill>
                  <a:srgbClr val="000000"/>
                </a:solidFill>
                <a:latin typeface="Produkt Regular"/>
                <a:ea typeface="Produkt Regular"/>
                <a:cs typeface="Produkt Regular"/>
                <a:sym typeface="Produkt Regular"/>
              </a:defRPr>
            </a:pPr>
            <a:r>
              <a:t>5 - tir à la corde.</a:t>
            </a:r>
          </a:p>
          <a:p>
            <a:pPr marL="0" indent="0" algn="just" defTabSz="457200">
              <a:spcBef>
                <a:spcPts val="0"/>
              </a:spcBef>
              <a:buSzTx/>
              <a:buNone/>
              <a:defRPr sz="4300">
                <a:solidFill>
                  <a:srgbClr val="000000"/>
                </a:solidFill>
                <a:latin typeface="Produkt Light"/>
                <a:ea typeface="Produkt Light"/>
                <a:cs typeface="Produkt Light"/>
                <a:sym typeface="Produkt Light"/>
              </a:defRPr>
            </a:pPr>
            <a:endParaRPr/>
          </a:p>
          <a:p>
            <a:pPr marL="0" indent="0" algn="just" defTabSz="457200">
              <a:spcBef>
                <a:spcPts val="0"/>
              </a:spcBef>
              <a:buSzTx/>
              <a:buNone/>
              <a:defRPr sz="11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pic>
        <p:nvPicPr>
          <p:cNvPr id="202" name="tire à la corde.jpg" descr="tire à la cord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5941" y="4248504"/>
            <a:ext cx="12315784" cy="82560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Epreuves de forces et de vitess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Epreuves de forces et de vitesses</a:t>
            </a:r>
          </a:p>
        </p:txBody>
      </p:sp>
      <p:sp>
        <p:nvSpPr>
          <p:cNvPr id="205" name="3- Descriptions des épreuv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3- Descriptions des épreuves</a:t>
            </a:r>
          </a:p>
        </p:txBody>
      </p:sp>
      <p:sp>
        <p:nvSpPr>
          <p:cNvPr id="206" name="1 - le caber  : lancer de tronc d’arbres…"/>
          <p:cNvSpPr txBox="1">
            <a:spLocks noGrp="1"/>
          </p:cNvSpPr>
          <p:nvPr>
            <p:ph type="body" idx="1"/>
          </p:nvPr>
        </p:nvSpPr>
        <p:spPr>
          <a:xfrm>
            <a:off x="1206500" y="3632387"/>
            <a:ext cx="21971000" cy="8256012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spcBef>
                <a:spcPts val="0"/>
              </a:spcBef>
              <a:buSzTx/>
              <a:buNone/>
              <a:defRPr sz="4300">
                <a:solidFill>
                  <a:srgbClr val="000000"/>
                </a:solidFill>
                <a:latin typeface="Produkt Light"/>
                <a:ea typeface="Produkt Light"/>
                <a:cs typeface="Produkt Light"/>
                <a:sym typeface="Produkt Light"/>
              </a:defRPr>
            </a:pPr>
            <a:endParaRPr/>
          </a:p>
          <a:p>
            <a:pPr marL="0" indent="0" algn="just" defTabSz="457200">
              <a:spcBef>
                <a:spcPts val="0"/>
              </a:spcBef>
              <a:buSzTx/>
              <a:buNone/>
              <a:defRPr sz="4300">
                <a:solidFill>
                  <a:schemeClr val="accent1"/>
                </a:solidFill>
                <a:latin typeface="Produkt Light"/>
                <a:ea typeface="Produkt Light"/>
                <a:cs typeface="Produkt Light"/>
                <a:sym typeface="Produkt Light"/>
              </a:defRPr>
            </a:pPr>
            <a:r>
              <a:t>1 - le caber  : lancer de tronc d’arbres</a:t>
            </a:r>
          </a:p>
          <a:p>
            <a:pPr marL="0" indent="0" algn="just" defTabSz="457200">
              <a:spcBef>
                <a:spcPts val="0"/>
              </a:spcBef>
              <a:buSzTx/>
              <a:buNone/>
              <a:defRPr sz="4300">
                <a:solidFill>
                  <a:schemeClr val="accent1"/>
                </a:solidFill>
                <a:latin typeface="Produkt Light"/>
                <a:ea typeface="Produkt Light"/>
                <a:cs typeface="Produkt Light"/>
                <a:sym typeface="Produkt Light"/>
              </a:defRPr>
            </a:pPr>
            <a:r>
              <a:t>2 - lancer de pierres très lourdes</a:t>
            </a:r>
          </a:p>
          <a:p>
            <a:pPr marL="0" indent="0" algn="just" defTabSz="457200">
              <a:spcBef>
                <a:spcPts val="0"/>
              </a:spcBef>
              <a:buSzTx/>
              <a:buNone/>
              <a:defRPr sz="4300">
                <a:solidFill>
                  <a:schemeClr val="accent1"/>
                </a:solidFill>
                <a:latin typeface="Produkt Light"/>
                <a:ea typeface="Produkt Light"/>
                <a:cs typeface="Produkt Light"/>
                <a:sym typeface="Produkt Light"/>
              </a:defRPr>
            </a:pPr>
            <a:r>
              <a:t>3 - lancer de marteaux</a:t>
            </a:r>
          </a:p>
          <a:p>
            <a:pPr marL="0" indent="0" algn="just" defTabSz="457200">
              <a:spcBef>
                <a:spcPts val="0"/>
              </a:spcBef>
              <a:buSzTx/>
              <a:buNone/>
              <a:defRPr sz="4300">
                <a:solidFill>
                  <a:schemeClr val="accent1"/>
                </a:solidFill>
                <a:latin typeface="Produkt Light"/>
                <a:ea typeface="Produkt Light"/>
                <a:cs typeface="Produkt Light"/>
                <a:sym typeface="Produkt Light"/>
              </a:defRPr>
            </a:pPr>
            <a:r>
              <a:t>4 - lancer de poids au dessus d’une chaine tenue à 5  mètres de haut.</a:t>
            </a:r>
          </a:p>
          <a:p>
            <a:pPr marL="0" indent="0" algn="just" defTabSz="457200">
              <a:spcBef>
                <a:spcPts val="0"/>
              </a:spcBef>
              <a:buSzTx/>
              <a:buNone/>
              <a:defRPr sz="4300">
                <a:solidFill>
                  <a:schemeClr val="accent1"/>
                </a:solidFill>
                <a:latin typeface="Produkt Light"/>
                <a:ea typeface="Produkt Light"/>
                <a:cs typeface="Produkt Light"/>
                <a:sym typeface="Produkt Light"/>
              </a:defRPr>
            </a:pPr>
            <a:r>
              <a:t>5 - tir à la corde.</a:t>
            </a:r>
          </a:p>
          <a:p>
            <a:pPr marL="0" indent="0" algn="just" defTabSz="457200">
              <a:spcBef>
                <a:spcPts val="0"/>
              </a:spcBef>
              <a:buSzTx/>
              <a:buNone/>
              <a:defRPr sz="4300">
                <a:solidFill>
                  <a:srgbClr val="000000"/>
                </a:solidFill>
                <a:latin typeface="Produkt Regular"/>
                <a:ea typeface="Produkt Regular"/>
                <a:cs typeface="Produkt Regular"/>
                <a:sym typeface="Produkt Regular"/>
              </a:defRPr>
            </a:pPr>
            <a:endParaRPr/>
          </a:p>
          <a:p>
            <a:pPr marL="0" indent="0" algn="just" defTabSz="457200">
              <a:spcBef>
                <a:spcPts val="0"/>
              </a:spcBef>
              <a:buSzTx/>
              <a:buNone/>
              <a:defRPr sz="4300">
                <a:solidFill>
                  <a:srgbClr val="000000"/>
                </a:solidFill>
                <a:latin typeface="Produkt Regular"/>
                <a:ea typeface="Produkt Regular"/>
                <a:cs typeface="Produkt Regular"/>
                <a:sym typeface="Produkt Regular"/>
              </a:defRPr>
            </a:pPr>
            <a:r>
              <a:t>6 - course de vitesse et de demi fond</a:t>
            </a:r>
          </a:p>
          <a:p>
            <a:pPr marL="0" indent="0" algn="just" defTabSz="457200">
              <a:spcBef>
                <a:spcPts val="0"/>
              </a:spcBef>
              <a:buSzTx/>
              <a:buNone/>
              <a:defRPr sz="4300">
                <a:solidFill>
                  <a:srgbClr val="000000"/>
                </a:solidFill>
                <a:latin typeface="Produkt Regular"/>
                <a:ea typeface="Produkt Regular"/>
                <a:cs typeface="Produkt Regular"/>
                <a:sym typeface="Produkt Regular"/>
              </a:defRPr>
            </a:pPr>
            <a:r>
              <a:t>7 - concours de back-hold (lutte)</a:t>
            </a:r>
          </a:p>
          <a:p>
            <a:pPr marL="0" indent="0" algn="just" defTabSz="457200">
              <a:spcBef>
                <a:spcPts val="0"/>
              </a:spcBef>
              <a:buSzTx/>
              <a:buNone/>
              <a:defRPr sz="4300">
                <a:solidFill>
                  <a:srgbClr val="000000"/>
                </a:solidFill>
                <a:latin typeface="Produkt Regular"/>
                <a:ea typeface="Produkt Regular"/>
                <a:cs typeface="Produkt Regular"/>
                <a:sym typeface="Produkt Regular"/>
              </a:defRPr>
            </a:pPr>
            <a:r>
              <a:t>8 - lancer de haggis (panse de brebis farcie)</a:t>
            </a:r>
          </a:p>
          <a:p>
            <a:pPr marL="0" indent="0" algn="just" defTabSz="457200">
              <a:spcBef>
                <a:spcPts val="0"/>
              </a:spcBef>
              <a:buSzTx/>
              <a:buNone/>
              <a:defRPr sz="1100">
                <a:solidFill>
                  <a:srgbClr val="000000"/>
                </a:solidFill>
                <a:latin typeface="Produkt Regular"/>
                <a:ea typeface="Produkt Regular"/>
                <a:cs typeface="Produkt Regular"/>
                <a:sym typeface="Produkt Regular"/>
              </a:defRPr>
            </a:pPr>
            <a:endParaRPr/>
          </a:p>
        </p:txBody>
      </p:sp>
      <p:pic>
        <p:nvPicPr>
          <p:cNvPr id="207" name="vidéo-collée.png" descr="vidéo-collé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9600" y="7871142"/>
            <a:ext cx="4498200" cy="5476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vidéo-collée.png" descr="vidéo-collé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33549" y="1866900"/>
            <a:ext cx="6563614" cy="5476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vidéo-collée.png" descr="vidéo-collé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4750" y="9417050"/>
            <a:ext cx="6158019" cy="40907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Epreuves de musique et de dans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Epreuves de musique et de danse</a:t>
            </a:r>
          </a:p>
        </p:txBody>
      </p:sp>
      <p:sp>
        <p:nvSpPr>
          <p:cNvPr id="212" name="3- Descriptions des épreuv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9">
              <a:defRPr sz="9500" spc="-95"/>
            </a:lvl1pPr>
          </a:lstStyle>
          <a:p>
            <a:r>
              <a:t>3- Descriptions des épreuves</a:t>
            </a:r>
          </a:p>
        </p:txBody>
      </p:sp>
      <p:sp>
        <p:nvSpPr>
          <p:cNvPr id="213" name="1-  bag pipe (concours de cornemuse)"/>
          <p:cNvSpPr txBox="1">
            <a:spLocks noGrp="1"/>
          </p:cNvSpPr>
          <p:nvPr>
            <p:ph type="body" idx="1"/>
          </p:nvPr>
        </p:nvSpPr>
        <p:spPr>
          <a:xfrm>
            <a:off x="1206500" y="3632387"/>
            <a:ext cx="21971000" cy="8256012"/>
          </a:xfrm>
          <a:prstGeom prst="rect">
            <a:avLst/>
          </a:prstGeom>
        </p:spPr>
        <p:txBody>
          <a:bodyPr/>
          <a:lstStyle>
            <a:lvl1pPr marL="0" indent="0" algn="just" defTabSz="457200">
              <a:spcBef>
                <a:spcPts val="0"/>
              </a:spcBef>
              <a:buSzTx/>
              <a:buNone/>
              <a:defRPr sz="4300">
                <a:solidFill>
                  <a:srgbClr val="000000"/>
                </a:solidFill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r>
              <a:t>1-  bag pipe (concours de cornemuse)</a:t>
            </a:r>
          </a:p>
        </p:txBody>
      </p:sp>
      <p:pic>
        <p:nvPicPr>
          <p:cNvPr id="214" name="cornemuse.jpg" descr="cornemu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62" y="5910444"/>
            <a:ext cx="10970512" cy="7313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cornemuse.jpg" descr="cornemus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3421" y="2288736"/>
            <a:ext cx="8861886" cy="6730546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Texte"/>
          <p:cNvSpPr txBox="1"/>
          <p:nvPr/>
        </p:nvSpPr>
        <p:spPr>
          <a:xfrm>
            <a:off x="-2351024" y="6457949"/>
            <a:ext cx="1340104" cy="8001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36_DynamicWavesLight">
  <a:themeElements>
    <a:clrScheme name="36_DynamicWavesLight">
      <a:dk1>
        <a:srgbClr val="53585F"/>
      </a:dk1>
      <a:lt1>
        <a:srgbClr val="5F3E0C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6_DynamicWaves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6_DynamicWaves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6_DynamicWavesLight">
  <a:themeElements>
    <a:clrScheme name="36_DynamicWavesLight">
      <a:dk1>
        <a:srgbClr val="000000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6_DynamicWaves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6_DynamicWaves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613</Words>
  <Application>Microsoft Office PowerPoint</Application>
  <PresentationFormat>Personnalisé</PresentationFormat>
  <Paragraphs>100</Paragraphs>
  <Slides>16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3" baseType="lpstr">
      <vt:lpstr>Avenir Next Regular</vt:lpstr>
      <vt:lpstr>Chalkduster</vt:lpstr>
      <vt:lpstr>Helvetica Neue</vt:lpstr>
      <vt:lpstr>Produkt Extralight</vt:lpstr>
      <vt:lpstr>Produkt Light</vt:lpstr>
      <vt:lpstr>Produkt Regular</vt:lpstr>
      <vt:lpstr>36_DynamicWavesLight</vt:lpstr>
      <vt:lpstr>Présentation PowerPoint</vt:lpstr>
      <vt:lpstr>Sommaire</vt:lpstr>
      <vt:lpstr>1- Qu’est-ce que c’est ?</vt:lpstr>
      <vt:lpstr>2- Histoire des Highlands Games</vt:lpstr>
      <vt:lpstr>3- Descriptions des épreuves</vt:lpstr>
      <vt:lpstr>3- Descriptions des épreuves</vt:lpstr>
      <vt:lpstr>3- Descriptions des épreuves</vt:lpstr>
      <vt:lpstr>3- Descriptions des épreuves</vt:lpstr>
      <vt:lpstr>3- Descriptions des épreuves</vt:lpstr>
      <vt:lpstr>3- Descriptions des épreuves</vt:lpstr>
      <vt:lpstr>3- Descriptions des épreuves</vt:lpstr>
      <vt:lpstr>4 - Quiz</vt:lpstr>
      <vt:lpstr>4 - Quiz</vt:lpstr>
      <vt:lpstr>4-Quiz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Paul THILLOY (DVP-11-Design &amp; Development)</cp:lastModifiedBy>
  <cp:revision>2</cp:revision>
  <dcterms:modified xsi:type="dcterms:W3CDTF">2026-06-02T20:57:40Z</dcterms:modified>
</cp:coreProperties>
</file>